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custShowLst>
    <p:custShow name="campaña compra de cartera" id="0">
      <p:sldLst>
        <p:sld r:id="rId2"/>
      </p:sldLst>
    </p:custShow>
  </p:custShowLst>
  <p:defaultTextStyle>
    <a:defPPr>
      <a:defRPr lang="es-CO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4" autoAdjust="0"/>
    <p:restoredTop sz="94660"/>
  </p:normalViewPr>
  <p:slideViewPr>
    <p:cSldViewPr>
      <p:cViewPr varScale="1">
        <p:scale>
          <a:sx n="81" d="100"/>
          <a:sy n="81" d="100"/>
        </p:scale>
        <p:origin x="166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EE983-021D-43C2-96E0-23F98A41520F}" type="datetimeFigureOut">
              <a:rPr lang="es-CO" smtClean="0"/>
              <a:t>24/07/2020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BA790-637A-4CAF-A401-D2B75CCC04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6390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BA790-637A-4CAF-A401-D2B75CCC045A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4184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294E3E-1614-4852-AAA2-D7729C13EF07}" type="datetimeFigureOut">
              <a:rPr lang="es-CO" smtClean="0"/>
              <a:pPr>
                <a:defRPr/>
              </a:pPr>
              <a:t>24/07/2020</a:t>
            </a:fld>
            <a:endParaRPr lang="es-C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1FEBD-BA0E-4EA7-AE12-C28E2F8E8823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FCCB3C-4C43-4B44-8194-1E79BE50DCDB}" type="datetimeFigureOut">
              <a:rPr lang="es-CO" smtClean="0"/>
              <a:pPr>
                <a:defRPr/>
              </a:pPr>
              <a:t>24/07/2020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4F681-32AB-40F3-ADBA-CB0E28E6E31A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8C8D98-2C40-43C6-99E9-9EE4CAC2A2D4}" type="datetimeFigureOut">
              <a:rPr lang="es-CO" smtClean="0"/>
              <a:pPr>
                <a:defRPr/>
              </a:pPr>
              <a:t>24/07/2020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C6BA9-1D74-4564-B46D-F8F24D8F8B70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AEBFC4-BC7D-4004-8810-A2A746468573}" type="datetimeFigureOut">
              <a:rPr lang="es-CO" smtClean="0"/>
              <a:pPr>
                <a:defRPr/>
              </a:pPr>
              <a:t>24/07/2020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627E8-CA26-4E93-8A1A-3F831BB60195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22807A-FCFF-474A-9161-DACA89B36959}" type="datetimeFigureOut">
              <a:rPr lang="es-CO" smtClean="0"/>
              <a:pPr>
                <a:defRPr/>
              </a:pPr>
              <a:t>24/07/2020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E25F02-0849-4D18-9E57-AE05E8D43F31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3AB103-F4D1-45B2-BA09-705C0BF5BE05}" type="datetimeFigureOut">
              <a:rPr lang="es-CO" smtClean="0"/>
              <a:pPr>
                <a:defRPr/>
              </a:pPr>
              <a:t>24/07/2020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7546E-4F75-45E1-8D98-50EBF17DC336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57ABD8-6CC7-4757-A13F-C55C8F97FE0F}" type="datetimeFigureOut">
              <a:rPr lang="es-CO" smtClean="0"/>
              <a:pPr>
                <a:defRPr/>
              </a:pPr>
              <a:t>24/07/2020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606BF0-4DB7-43B5-A443-0A33F93394D6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D99CD2-1C54-4B17-B29A-18745D4EA36F}" type="datetimeFigureOut">
              <a:rPr lang="es-CO" smtClean="0"/>
              <a:pPr>
                <a:defRPr/>
              </a:pPr>
              <a:t>24/07/2020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65B59-5582-424C-BAC3-606668802E9C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6A5EEC-D0C4-4184-8389-942CA473F422}" type="datetimeFigureOut">
              <a:rPr lang="es-CO" smtClean="0"/>
              <a:pPr>
                <a:defRPr/>
              </a:pPr>
              <a:t>24/07/2020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C07FF-9407-4994-9447-EBBA89A79A83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973D03-3294-4364-A712-4EAE358B6843}" type="datetimeFigureOut">
              <a:rPr lang="es-CO" smtClean="0"/>
              <a:pPr>
                <a:defRPr/>
              </a:pPr>
              <a:t>24/07/2020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4397E-B100-4CC8-BBF0-FAA7250C680C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4A2965-81E7-453F-A2A2-D6EC51EB43A5}" type="datetimeFigureOut">
              <a:rPr lang="es-CO" smtClean="0"/>
              <a:pPr>
                <a:defRPr/>
              </a:pPr>
              <a:t>24/07/2020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8DB58762-5B58-4C0C-99CE-47599DD53DF3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C61E402-D9DF-466B-91EA-932B8E701241}" type="datetimeFigureOut">
              <a:rPr lang="es-CO" smtClean="0"/>
              <a:pPr>
                <a:defRPr/>
              </a:pPr>
              <a:t>24/07/2020</a:t>
            </a:fld>
            <a:endParaRPr lang="es-C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F358803-B929-44E5-A489-DFF66F7C229B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print">
            <a:lum bright="2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3319"/>
            <a:ext cx="4104456" cy="3583317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692696"/>
            <a:ext cx="8964488" cy="720080"/>
          </a:xfrm>
        </p:spPr>
        <p:txBody>
          <a:bodyPr>
            <a:normAutofit/>
          </a:bodyPr>
          <a:lstStyle/>
          <a:p>
            <a:r>
              <a:rPr lang="es-CO" sz="36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FONDEXCOL – ¡Somos tú mejor opción! 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47650" y="1484784"/>
            <a:ext cx="4040188" cy="792088"/>
          </a:xfrm>
        </p:spPr>
        <p:txBody>
          <a:bodyPr/>
          <a:lstStyle/>
          <a:p>
            <a:pPr algn="ctr"/>
            <a:r>
              <a:rPr lang="es-CO" sz="3200" dirty="0">
                <a:solidFill>
                  <a:schemeClr val="accent1"/>
                </a:solidFill>
              </a:rPr>
              <a:t>¡En ahorro y crédito!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4614380" y="1556791"/>
            <a:ext cx="4041775" cy="648073"/>
          </a:xfrm>
        </p:spPr>
        <p:txBody>
          <a:bodyPr>
            <a:noAutofit/>
          </a:bodyPr>
          <a:lstStyle/>
          <a:p>
            <a:pPr algn="ctr"/>
            <a:r>
              <a:rPr lang="es-CO" sz="3200" dirty="0">
                <a:solidFill>
                  <a:schemeClr val="accent1"/>
                </a:solidFill>
              </a:rPr>
              <a:t>Ingresa y entérate!!!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175642" y="2515735"/>
            <a:ext cx="4184204" cy="4061744"/>
          </a:xfrm>
          <a:effectLst>
            <a:reflection endPos="0" dist="50800" dir="5400000" sy="-100000" algn="bl" rotWithShape="0"/>
          </a:effectLst>
        </p:spPr>
        <p:txBody>
          <a:bodyPr/>
          <a:lstStyle/>
          <a:p>
            <a:pPr marL="0" indent="0" algn="ctr">
              <a:buNone/>
            </a:pPr>
            <a:r>
              <a:rPr lang="es-CO" sz="2400" b="1" dirty="0"/>
              <a:t>EN FONDEXCOL ¡ESTAMOS CONTIGO!</a:t>
            </a:r>
          </a:p>
          <a:p>
            <a:pPr marL="0" indent="0">
              <a:buNone/>
            </a:pPr>
            <a:endParaRPr lang="es-CO" dirty="0"/>
          </a:p>
          <a:p>
            <a:pPr marL="0" indent="0" algn="ctr">
              <a:buNone/>
            </a:pPr>
            <a:r>
              <a:rPr lang="es-CO" b="1" dirty="0"/>
              <a:t>Por ser nuestro(a) asociado(a) puedes ser parte de esta gran campaña con excelentes beneficios.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b="1" dirty="0"/>
              <a:t>¿Sabes cómo hacerlo?</a:t>
            </a:r>
          </a:p>
        </p:txBody>
      </p:sp>
      <p:sp>
        <p:nvSpPr>
          <p:cNvPr id="8" name="7 Elipse">
            <a:hlinkClick r:id="rId4" action="ppaction://hlinksldjump"/>
          </p:cNvPr>
          <p:cNvSpPr/>
          <p:nvPr/>
        </p:nvSpPr>
        <p:spPr>
          <a:xfrm>
            <a:off x="4932040" y="4389190"/>
            <a:ext cx="316835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PASOS A SEGUIR…</a:t>
            </a:r>
          </a:p>
        </p:txBody>
      </p:sp>
      <p:sp>
        <p:nvSpPr>
          <p:cNvPr id="9" name="8 Elipse">
            <a:hlinkClick r:id="rId5" action="ppaction://hlinksldjump"/>
          </p:cNvPr>
          <p:cNvSpPr/>
          <p:nvPr/>
        </p:nvSpPr>
        <p:spPr>
          <a:xfrm>
            <a:off x="4860032" y="2805823"/>
            <a:ext cx="3240360" cy="936104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CONDICIONES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2267744" y="5906637"/>
            <a:ext cx="475252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COMUNÍCATE CON NOSOTROS!!!</a:t>
            </a:r>
          </a:p>
          <a:p>
            <a:pPr algn="ctr"/>
            <a:r>
              <a:rPr lang="es-CO" dirty="0">
                <a:solidFill>
                  <a:schemeClr val="tx1"/>
                </a:solidFill>
              </a:rPr>
              <a:t>Celular: 311 520 79 98</a:t>
            </a:r>
          </a:p>
        </p:txBody>
      </p:sp>
    </p:spTree>
    <p:extLst>
      <p:ext uri="{BB962C8B-B14F-4D97-AF65-F5344CB8AC3E}">
        <p14:creationId xmlns:p14="http://schemas.microsoft.com/office/powerpoint/2010/main" val="38813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671691"/>
            <a:ext cx="878497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600" b="1" dirty="0"/>
              <a:t>CAMPAÑA ESPECIAL COMPRA DE CARTERA</a:t>
            </a:r>
          </a:p>
          <a:p>
            <a:endParaRPr lang="es-CO" sz="1200" dirty="0"/>
          </a:p>
          <a:p>
            <a:r>
              <a:rPr lang="es-CO" sz="2200" b="1" dirty="0"/>
              <a:t>CONDICIONES:</a:t>
            </a:r>
          </a:p>
          <a:p>
            <a:endParaRPr lang="es-CO" sz="2200" b="1" dirty="0"/>
          </a:p>
          <a:p>
            <a:pPr marL="342900" lvl="0" indent="-342900" algn="just">
              <a:buFont typeface="+mj-lt"/>
              <a:buAutoNum type="arabicPeriod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Tener capacidad de endeudamiento con el Fondo y capacidad de descuento por nómina.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Enviar </a:t>
            </a:r>
            <a:r>
              <a:rPr lang="es-CO" dirty="0" err="1">
                <a:latin typeface="Arial" panose="020B0604020202020204" pitchFamily="34" charset="0"/>
                <a:cs typeface="Arial" panose="020B0604020202020204" pitchFamily="34" charset="0"/>
              </a:rPr>
              <a:t>escaner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 o fotos del extracto de la entidad a la que se le haría la compra de cartera y una vez haga el respectivo pago enviar escáner o foto del recibo del mismo.</a:t>
            </a:r>
          </a:p>
          <a:p>
            <a:pPr marL="342900" lvl="0" indent="-342900">
              <a:buFont typeface="+mj-lt"/>
              <a:buAutoNum type="arabicPeriod"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Plazo: máximo a 36 meses (dependiendo la capacidad de descuento por nómina).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Tasa de interés: 0.79% M.V.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La compra de cartera se realiza a cualquier entidad financiera, caja de compensación, cooperativas, marcas compartidas (Éxito, </a:t>
            </a:r>
            <a:r>
              <a:rPr lang="es-CO" dirty="0" err="1">
                <a:latin typeface="Arial" panose="020B0604020202020204" pitchFamily="34" charset="0"/>
                <a:cs typeface="Arial" panose="020B0604020202020204" pitchFamily="34" charset="0"/>
              </a:rPr>
              <a:t>Alkosto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, Falabella, </a:t>
            </a:r>
            <a:r>
              <a:rPr lang="es-CO" dirty="0" err="1">
                <a:latin typeface="Arial" panose="020B0604020202020204" pitchFamily="34" charset="0"/>
                <a:cs typeface="Arial" panose="020B0604020202020204" pitchFamily="34" charset="0"/>
              </a:rPr>
              <a:t>Codensa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 y demás), </a:t>
            </a:r>
            <a:r>
              <a:rPr lang="es-CO" dirty="0" err="1">
                <a:latin typeface="Arial" panose="020B0604020202020204" pitchFamily="34" charset="0"/>
                <a:cs typeface="Arial" panose="020B0604020202020204" pitchFamily="34" charset="0"/>
              </a:rPr>
              <a:t>Icetex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, Universidad Externado de Colombia.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Cumplir el procedimiento señalado en el link “</a:t>
            </a:r>
            <a:r>
              <a:rPr lang="es-CO" i="1" dirty="0">
                <a:latin typeface="Arial" panose="020B0604020202020204" pitchFamily="34" charset="0"/>
                <a:cs typeface="Arial" panose="020B0604020202020204" pitchFamily="34" charset="0"/>
              </a:rPr>
              <a:t>Pasos a Seguir”.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Flecha derecha">
            <a:hlinkClick r:id="rId2" action="ppaction://hlinksldjump"/>
          </p:cNvPr>
          <p:cNvSpPr/>
          <p:nvPr/>
        </p:nvSpPr>
        <p:spPr>
          <a:xfrm>
            <a:off x="7812360" y="6237312"/>
            <a:ext cx="1152128" cy="620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500" b="1" u="sng" dirty="0"/>
              <a:t>Regresar</a:t>
            </a:r>
          </a:p>
        </p:txBody>
      </p:sp>
    </p:spTree>
    <p:extLst>
      <p:ext uri="{BB962C8B-B14F-4D97-AF65-F5344CB8AC3E}">
        <p14:creationId xmlns:p14="http://schemas.microsoft.com/office/powerpoint/2010/main" val="4277137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19397" y="608262"/>
            <a:ext cx="8784976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/>
              <a:t>PASOS A SEGUIR…</a:t>
            </a:r>
          </a:p>
          <a:p>
            <a:pPr algn="ctr"/>
            <a:endParaRPr lang="es-CO" dirty="0"/>
          </a:p>
          <a:p>
            <a:r>
              <a:rPr lang="es-CO" dirty="0"/>
              <a:t>Si estás de acuerdo y cumples las condiciones,  comunícate con nosotros y cuéntanos para tener el gusto de ayudarte, hazlo  a través de las siguientes opciones: </a:t>
            </a:r>
          </a:p>
          <a:p>
            <a:endParaRPr lang="es-CO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dirty="0"/>
              <a:t>Línea celular: 311 520 79 98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dirty="0"/>
              <a:t>Red social WhatsApp 311 520 79 98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dirty="0"/>
              <a:t>Correo electrónico: fondexcol@uexternado.edu.co</a:t>
            </a:r>
          </a:p>
          <a:p>
            <a:pPr marL="342900" lvl="0" indent="-342900">
              <a:buFont typeface="+mj-lt"/>
              <a:buAutoNum type="arabicPeriod"/>
            </a:pPr>
            <a:endParaRPr lang="es-CO" dirty="0"/>
          </a:p>
          <a:p>
            <a:pPr marL="342900" lvl="0" indent="-342900">
              <a:buFont typeface="+mj-lt"/>
              <a:buAutoNum type="arabicPeriod"/>
            </a:pPr>
            <a:r>
              <a:rPr lang="es-CO" dirty="0"/>
              <a:t>Una vez nos informes los términos de tu solicitud de crédito, debes enviar el último comprobante de pago (nómina) al correo del fondo, para proceder con el respectivo estudio.</a:t>
            </a:r>
          </a:p>
          <a:p>
            <a:pPr marL="342900" lvl="0" indent="-342900">
              <a:buFont typeface="+mj-lt"/>
              <a:buAutoNum type="arabicPeriod"/>
            </a:pPr>
            <a:endParaRPr lang="es-CO" dirty="0"/>
          </a:p>
          <a:p>
            <a:pPr marL="342900" lvl="0" indent="-342900">
              <a:buFont typeface="+mj-lt"/>
              <a:buAutoNum type="arabicPeriod"/>
            </a:pPr>
            <a:r>
              <a:rPr lang="es-CO" dirty="0"/>
              <a:t>Recibirás respuesta de viabilidad de tu solicitud en un término máximo de dos (2) días hábiles.</a:t>
            </a:r>
          </a:p>
          <a:p>
            <a:pPr marL="342900" lvl="0" indent="-342900">
              <a:buFont typeface="+mj-lt"/>
              <a:buAutoNum type="arabicPeriod"/>
            </a:pPr>
            <a:endParaRPr lang="es-CO" dirty="0"/>
          </a:p>
          <a:p>
            <a:pPr marL="342900" lvl="0" indent="-342900">
              <a:buFont typeface="+mj-lt"/>
              <a:buAutoNum type="arabicPeriod"/>
            </a:pPr>
            <a:r>
              <a:rPr lang="es-CO" dirty="0"/>
              <a:t>De ser viable tu solicitud de crédito, vía e-mail se te notificará el procedimiento a seguir.</a:t>
            </a:r>
          </a:p>
          <a:p>
            <a:pPr lvl="0"/>
            <a:endParaRPr lang="es-CO" dirty="0"/>
          </a:p>
          <a:p>
            <a:pPr algn="just"/>
            <a:r>
              <a:rPr lang="es-CO" sz="1400" b="1" u="sng" dirty="0"/>
              <a:t>Tener en cuenta…</a:t>
            </a:r>
            <a:endParaRPr lang="es-CO" sz="1400" dirty="0"/>
          </a:p>
          <a:p>
            <a:pPr algn="just"/>
            <a:r>
              <a:rPr lang="es-CO" sz="1400" dirty="0"/>
              <a:t>Una vez realizado el procedimiento establecido en el punto tres (3) por parte del asociado(a), éste será validado por la persona encargada en </a:t>
            </a:r>
            <a:r>
              <a:rPr lang="es-CO" sz="1400" dirty="0" err="1"/>
              <a:t>Fondexcol</a:t>
            </a:r>
            <a:r>
              <a:rPr lang="es-CO" sz="1400" dirty="0"/>
              <a:t> para corroborar el correcto diligenciamiento de los formatos y demás soportes. El tiempo para el desembolso dependerá del monto solicitado: algunos son aprobados por la Gerencia y otros requieren la aprobación del Comité de Crédito.</a:t>
            </a:r>
          </a:p>
        </p:txBody>
      </p:sp>
      <p:sp>
        <p:nvSpPr>
          <p:cNvPr id="2" name="1 Flecha derecha">
            <a:hlinkClick r:id="rId2" action="ppaction://hlinksldjump"/>
          </p:cNvPr>
          <p:cNvSpPr/>
          <p:nvPr/>
        </p:nvSpPr>
        <p:spPr>
          <a:xfrm>
            <a:off x="7668344" y="6453336"/>
            <a:ext cx="1008112" cy="404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500" u="sng" dirty="0"/>
              <a:t>Regresar</a:t>
            </a:r>
          </a:p>
        </p:txBody>
      </p:sp>
    </p:spTree>
    <p:extLst>
      <p:ext uri="{BB962C8B-B14F-4D97-AF65-F5344CB8AC3E}">
        <p14:creationId xmlns:p14="http://schemas.microsoft.com/office/powerpoint/2010/main" val="1595646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744</TotalTime>
  <Words>397</Words>
  <Application>Microsoft Office PowerPoint</Application>
  <PresentationFormat>Presentación en pantalla (4:3)</PresentationFormat>
  <Paragraphs>46</Paragraphs>
  <Slides>3</Slides>
  <Notes>1</Notes>
  <HiddenSlides>2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  <vt:variant>
        <vt:lpstr>Presentaciones personalizadas</vt:lpstr>
      </vt:variant>
      <vt:variant>
        <vt:i4>1</vt:i4>
      </vt:variant>
    </vt:vector>
  </HeadingPairs>
  <TitlesOfParts>
    <vt:vector size="10" baseType="lpstr">
      <vt:lpstr>Arial</vt:lpstr>
      <vt:lpstr>Arial Rounded MT Bold</vt:lpstr>
      <vt:lpstr>Calibri</vt:lpstr>
      <vt:lpstr>Constantia</vt:lpstr>
      <vt:lpstr>Wingdings 2</vt:lpstr>
      <vt:lpstr>Flujo</vt:lpstr>
      <vt:lpstr>FONDEXCOL – ¡Somos tú mejor opción! </vt:lpstr>
      <vt:lpstr>Presentación de PowerPoint</vt:lpstr>
      <vt:lpstr>Presentación de PowerPoint</vt:lpstr>
      <vt:lpstr>campaña compra de cartera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DIRECCION FONDEXCOL</dc:creator>
  <cp:lastModifiedBy>Nestor Orlando Rojas Castillo</cp:lastModifiedBy>
  <cp:revision>34</cp:revision>
  <dcterms:created xsi:type="dcterms:W3CDTF">2018-06-15T16:30:22Z</dcterms:created>
  <dcterms:modified xsi:type="dcterms:W3CDTF">2020-07-24T22:11:13Z</dcterms:modified>
</cp:coreProperties>
</file>